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9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66" r:id="rId34"/>
    <p:sldId id="267" r:id="rId35"/>
    <p:sldId id="268" r:id="rId36"/>
    <p:sldId id="269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iKhCi9EBX5OwcU45FStlTO1xPUn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Nelson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9T16:37:45.913" idx="2">
    <p:pos x="4208" y="3328"/>
    <p:text>you've opened a quote but have not closed it.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IwaSzcA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9T16:39:39.497" idx="3">
    <p:pos x="2096" y="3688"/>
    <p:text>DOI?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IwaSzdY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9T16:39:59.311" idx="4">
    <p:pos x="3912" y="3760"/>
    <p:text>DOI?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IwaSzdg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9T16:40:22.906" idx="6">
    <p:pos x="4616" y="504"/>
    <p:text>fig overlaps title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IwaSzdk"/>
      </p:ext>
    </p:extLst>
  </p:cm>
  <p:cm authorId="0" dt="2020-10-29T16:40:29.293" idx="5">
    <p:pos x="5600" y="3552"/>
    <p:text>DOI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IwaSzdo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9T16:42:07.603" idx="7">
    <p:pos x="6976" y="2856"/>
    <p:text>al.  
fix other instances too.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IwaSzeI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9T16:43:03.670" idx="8">
    <p:pos x="3800" y="3656"/>
    <p:text>clipped by fig.  add DOI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IwaSzes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9T16:45:26.866" idx="9">
    <p:pos x="3728" y="720"/>
    <p:text>is this conclusions / summary?  this feels like an abrupt end.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IwaSzfU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64e1af42f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a64e1af4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64e1af42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a64e1af42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64e1af42f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a64e1af42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64e1af42f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a64e1af42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64e1af42f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a64e1af42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64e1af42f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a64e1af42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4896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095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6227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721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w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2"/>
          <p:cNvSpPr txBox="1">
            <a:spLocks noGrp="1"/>
          </p:cNvSpPr>
          <p:nvPr>
            <p:ph type="body" idx="1"/>
          </p:nvPr>
        </p:nvSpPr>
        <p:spPr>
          <a:xfrm>
            <a:off x="838200" y="1884363"/>
            <a:ext cx="10515600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4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36" descr="Graphical user interface, text, applicati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16" y="5910634"/>
            <a:ext cx="825883" cy="83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6" descr="Logo, company nam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12165" y="6079787"/>
            <a:ext cx="758757" cy="75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6" descr="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35698" y="6455334"/>
            <a:ext cx="199147" cy="19914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8.1058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0.1019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CVPR.2019.0045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7.0303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5.1246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um.faceswap.dev/viewtopic.php?f=7&amp;t=108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hmajJTcpNk&amp;feature=emb_logo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-pVip6Wey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9/WIFS.2018.863076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8.1058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8.1058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8.10588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008.1058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8.1058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hyperlink" Target="https://doi.org/10.1109/ICCV.2019.00955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9/ICCV.2017.629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hanzhanggit/StackGAN" TargetMode="External"/><Relationship Id="rId4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mlab.ie.cuhk.edu.hk/projects/CelebA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itchablenorms/CelebAMask-HQ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Vlabs/ffhq-dataset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ndyari/FaceForensic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r5FHd0AdlQ?feature=oembed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www.youtube.com/watch?v=xr5FHd0Adl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3.xml"/><Relationship Id="rId4" Type="http://schemas.openxmlformats.org/officeDocument/2006/relationships/hyperlink" Target="https://doi.org/10.1007/978-3-030-01252-6_7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lmOejdhSio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hyperlink" Target="https://doi.org/10.1109/TSP.2004.83993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hyperlink" Target="https://arxiv.org/abs/2008.105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4500"/>
              <a:t>What Makes Fake Images Detectable?</a:t>
            </a:r>
            <a:br>
              <a:rPr lang="en-US" sz="4500"/>
            </a:br>
            <a:r>
              <a:rPr lang="en-US" sz="4500"/>
              <a:t>Understanding Properties that Generalize</a:t>
            </a:r>
            <a:endParaRPr sz="4500"/>
          </a:p>
        </p:txBody>
      </p:sp>
      <p:sp>
        <p:nvSpPr>
          <p:cNvPr id="58" name="Google Shape;58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Lucy Chai, David Bau, Ser-Nam Lim, and Phillip Isola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MIT CSAIL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presented by James Ecker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59" name="Google Shape;5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4596000" y="5038913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CS895 | 29 Oct 2020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 Preprocessing to Avoid Learning Differences in Image Formatting</a:t>
            </a:r>
            <a:endParaRPr/>
          </a:p>
        </p:txBody>
      </p:sp>
      <p:sp>
        <p:nvSpPr>
          <p:cNvPr id="134" name="Google Shape;13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135" name="Google Shape;135;p3" descr="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01792" y="2429341"/>
            <a:ext cx="6990300" cy="24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 txBox="1"/>
          <p:nvPr/>
        </p:nvSpPr>
        <p:spPr>
          <a:xfrm>
            <a:off x="5201809" y="4951900"/>
            <a:ext cx="864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 et al</a:t>
            </a:r>
            <a:r>
              <a:rPr lang="en-US" sz="1000"/>
              <a:t>.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“What makes fake images detectable? Understanding properties that generalize”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arxiv:2008.10588</a:t>
            </a:r>
            <a:r>
              <a:rPr lang="en-US" sz="1000">
                <a:solidFill>
                  <a:schemeClr val="dk1"/>
                </a:solidFill>
              </a:rPr>
              <a:t> - 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2.</a:t>
            </a:r>
            <a:endParaRPr sz="1000"/>
          </a:p>
        </p:txBody>
      </p:sp>
      <p:sp>
        <p:nvSpPr>
          <p:cNvPr id="137" name="Google Shape;137;p3"/>
          <p:cNvSpPr txBox="1"/>
          <p:nvPr/>
        </p:nvSpPr>
        <p:spPr>
          <a:xfrm>
            <a:off x="838200" y="1884363"/>
            <a:ext cx="4371109" cy="2143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Resize the real images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 real images as PNG</a:t>
            </a:r>
            <a:endParaRPr dirty="0"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Resize all images (real and fake)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7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800"/>
              <a:buFont typeface="Arial"/>
              <a:buChar char="•"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80;p18">
            <a:extLst>
              <a:ext uri="{FF2B5EF4-FFF2-40B4-BE49-F238E27FC236}">
                <a16:creationId xmlns:a16="http://schemas.microsoft.com/office/drawing/2014/main" id="{73B207B6-9439-C24E-9E50-2972BEA517C8}"/>
              </a:ext>
            </a:extLst>
          </p:cNvPr>
          <p:cNvSpPr txBox="1">
            <a:spLocks/>
          </p:cNvSpPr>
          <p:nvPr/>
        </p:nvSpPr>
        <p:spPr>
          <a:xfrm>
            <a:off x="838199" y="4018734"/>
            <a:ext cx="4620491" cy="199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2000" dirty="0"/>
              <a:t>Datasets Used:</a:t>
            </a:r>
          </a:p>
          <a:p>
            <a:pPr lvl="1"/>
            <a:r>
              <a:rPr lang="en-US" dirty="0" err="1"/>
              <a:t>CelebA</a:t>
            </a:r>
            <a:endParaRPr lang="en-US" dirty="0"/>
          </a:p>
          <a:p>
            <a:pPr lvl="1"/>
            <a:r>
              <a:rPr lang="en-US" dirty="0" err="1"/>
              <a:t>CelebA</a:t>
            </a:r>
            <a:r>
              <a:rPr lang="en-US" dirty="0"/>
              <a:t>-HQ</a:t>
            </a:r>
          </a:p>
          <a:p>
            <a:pPr lvl="1"/>
            <a:r>
              <a:rPr lang="en-US" dirty="0"/>
              <a:t>Flickr-Faces-HQ</a:t>
            </a:r>
          </a:p>
          <a:p>
            <a:pPr lvl="1"/>
            <a:r>
              <a:rPr lang="en-US" dirty="0" err="1"/>
              <a:t>FaceForensics</a:t>
            </a:r>
            <a:r>
              <a:rPr lang="en-US" dirty="0"/>
              <a:t>++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512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Fully Generative Models - Progressive (P)GAN</a:t>
            </a:r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180" name="Google Shape;180;p18"/>
          <p:cNvSpPr txBox="1">
            <a:spLocks noGrp="1"/>
          </p:cNvSpPr>
          <p:nvPr>
            <p:ph type="body" idx="1"/>
          </p:nvPr>
        </p:nvSpPr>
        <p:spPr>
          <a:xfrm>
            <a:off x="838199" y="1690688"/>
            <a:ext cx="4620491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Progressively adds layers to generator and discriminator during training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Provides speed-up of training and stability in model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Authors use a model pre-trained on the </a:t>
            </a:r>
            <a:r>
              <a:rPr lang="en-US" sz="2000" dirty="0" err="1"/>
              <a:t>CelebA</a:t>
            </a:r>
            <a:r>
              <a:rPr lang="en-US" sz="2000" dirty="0"/>
              <a:t>-HQ face dataset</a:t>
            </a:r>
            <a:endParaRPr dirty="0"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000" dirty="0"/>
              <a:t>Trained custom models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Smaller resolutions</a:t>
            </a:r>
            <a:endParaRPr dirty="0"/>
          </a:p>
          <a:p>
            <a:pPr marL="137160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1600" dirty="0"/>
              <a:t>512, 256, and 128px</a:t>
            </a:r>
            <a:endParaRPr dirty="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Different dataset (FFHQ)</a:t>
            </a:r>
            <a:endParaRPr dirty="0"/>
          </a:p>
        </p:txBody>
      </p:sp>
      <p:pic>
        <p:nvPicPr>
          <p:cNvPr id="181" name="Google Shape;181;p18" descr="Chart,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8691" y="2322007"/>
            <a:ext cx="6464950" cy="306012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/>
          <p:nvPr/>
        </p:nvSpPr>
        <p:spPr>
          <a:xfrm>
            <a:off x="5458690" y="5273031"/>
            <a:ext cx="70106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Kerras et al. </a:t>
            </a:r>
            <a:r>
              <a:rPr lang="en-US"/>
              <a:t>“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Progressive Growing of GANs for Improved Quality, Stability, and Variation</a:t>
            </a:r>
            <a:r>
              <a:rPr lang="en-US"/>
              <a:t>”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arxiv:1710.10196</a:t>
            </a:r>
            <a:r>
              <a:rPr lang="en-US"/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fig 1.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>
            <a:spLocks noGrp="1"/>
          </p:cNvSpPr>
          <p:nvPr>
            <p:ph type="title"/>
          </p:nvPr>
        </p:nvSpPr>
        <p:spPr>
          <a:xfrm>
            <a:off x="838200" y="522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Fully Generative Models - Style (S)GAN</a:t>
            </a:r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body" idx="1"/>
          </p:nvPr>
        </p:nvSpPr>
        <p:spPr>
          <a:xfrm>
            <a:off x="838200" y="997721"/>
            <a:ext cx="4620600" cy="4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1850"/>
              <a:t>Introduces disentangled latent variables into generator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1850"/>
              <a:t>Hair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1850"/>
              <a:t>Skin tone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1850"/>
              <a:t>Smile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1850"/>
              <a:t>Latent variables allow interpolation between their state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1850"/>
              <a:t>Authors use a model pre-trained on the CelebA-HQ and FFHQ face datasets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1850"/>
              <a:t>StyleGAN2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1850"/>
              <a:t>Improvement over StyleGAN</a:t>
            </a:r>
            <a:endParaRPr sz="1850"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1850"/>
              <a:t>Authors use model pretrained on the FFHQ face dataset</a:t>
            </a:r>
            <a:endParaRPr/>
          </a:p>
        </p:txBody>
      </p:sp>
      <p:sp>
        <p:nvSpPr>
          <p:cNvPr id="190" name="Google Shape;190;p19"/>
          <p:cNvSpPr txBox="1"/>
          <p:nvPr/>
        </p:nvSpPr>
        <p:spPr>
          <a:xfrm>
            <a:off x="5946263" y="5727739"/>
            <a:ext cx="60240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Kerras et al. </a:t>
            </a:r>
            <a:r>
              <a:rPr lang="en-US"/>
              <a:t>“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Style-Based Generator Architecture for Generative Adversarial Networks</a:t>
            </a:r>
            <a:r>
              <a:rPr lang="en-US"/>
              <a:t>”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10.1109/CVPR.2019.00453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fig 1.</a:t>
            </a:r>
            <a:endParaRPr/>
          </a:p>
        </p:txBody>
      </p:sp>
      <p:pic>
        <p:nvPicPr>
          <p:cNvPr id="191" name="Google Shape;191;p19" descr="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4250" y="1132500"/>
            <a:ext cx="5359544" cy="45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Fully Generative Models - Generative Flow (GLOW)</a:t>
            </a:r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body" idx="1"/>
          </p:nvPr>
        </p:nvSpPr>
        <p:spPr>
          <a:xfrm>
            <a:off x="838200" y="1884363"/>
            <a:ext cx="4114800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Optimizes for log likelihood vs. adversarial loss</a:t>
            </a:r>
            <a:endParaRPr/>
          </a:p>
          <a:p>
            <a:pPr marL="457200" lvl="0" indent="-406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Also provides latent variable interpolation</a:t>
            </a:r>
            <a:endParaRPr/>
          </a:p>
          <a:p>
            <a:pPr marL="457200" lvl="0" indent="-406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Training and synthesis can be parallelized</a:t>
            </a:r>
            <a:endParaRPr/>
          </a:p>
          <a:p>
            <a:pPr marL="457200" lvl="0" indent="-406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Authors use model pretrained on the CelebA-HQ face dataset</a:t>
            </a:r>
            <a:endParaRPr/>
          </a:p>
          <a:p>
            <a:pPr marL="4572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199" name="Google Shape;199;p20" descr="A group of people posing for the camera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0073" y="2202531"/>
            <a:ext cx="6616502" cy="296683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/>
          <p:nvPr/>
        </p:nvSpPr>
        <p:spPr>
          <a:xfrm>
            <a:off x="5150074" y="5154664"/>
            <a:ext cx="66165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Kingma et al. “Glow: Generative Flow with Invertible 1x1 Convolutions</a:t>
            </a:r>
            <a:r>
              <a:rPr lang="en-US"/>
              <a:t>”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arxiv:1807.03039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fig 6.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Fully Generative Models - Gaussian Mixture Model (GMM) Generator</a:t>
            </a:r>
            <a:endParaRPr/>
          </a:p>
        </p:txBody>
      </p:sp>
      <p:sp>
        <p:nvSpPr>
          <p:cNvPr id="206" name="Google Shape;20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body" idx="1"/>
          </p:nvPr>
        </p:nvSpPr>
        <p:spPr>
          <a:xfrm>
            <a:off x="699978" y="1862138"/>
            <a:ext cx="4114800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590"/>
              <a:t>Can generate full images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220"/>
              <a:t>Less resolution than GANS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590"/>
              <a:t>Does not suffer from ‘mode collapse’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220"/>
              <a:t>Can model complete probability distribution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590"/>
              <a:t>Can express statistical structure of image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590"/>
              <a:t>Authors train this model on CelebA dataset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590"/>
          </a:p>
        </p:txBody>
      </p:sp>
      <p:pic>
        <p:nvPicPr>
          <p:cNvPr id="208" name="Google Shape;208;p21" descr="A group of people posing for a phot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001" y="2395197"/>
            <a:ext cx="7095366" cy="19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/>
          <p:nvPr/>
        </p:nvSpPr>
        <p:spPr>
          <a:xfrm>
            <a:off x="8131910" y="4291641"/>
            <a:ext cx="39164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Richardson et al. “On GANs and GMMs</a:t>
            </a:r>
            <a:r>
              <a:rPr lang="en-US"/>
              <a:t>”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arxiv:1805.12462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fig. 9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Facial Manipulation Models - FaceSwap</a:t>
            </a:r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body" idx="1"/>
          </p:nvPr>
        </p:nvSpPr>
        <p:spPr>
          <a:xfrm>
            <a:off x="460275" y="1862138"/>
            <a:ext cx="4765200" cy="4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Fits facial landmarks to a predicted 3D model and projects it onto target image </a:t>
            </a:r>
            <a:endParaRPr/>
          </a:p>
        </p:txBody>
      </p:sp>
      <p:pic>
        <p:nvPicPr>
          <p:cNvPr id="217" name="Google Shape;217;p22" descr="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7548" y="1419446"/>
            <a:ext cx="6062475" cy="401910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2"/>
          <p:cNvSpPr/>
          <p:nvPr/>
        </p:nvSpPr>
        <p:spPr>
          <a:xfrm>
            <a:off x="7225362" y="5515061"/>
            <a:ext cx="448231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https://forum.faceswap.dev/viewtopic.php?f=7&amp;t=1083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Facial Manipulation Models – Face2Face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225" name="Google Shape;225;p23"/>
          <p:cNvSpPr txBox="1">
            <a:spLocks noGrp="1"/>
          </p:cNvSpPr>
          <p:nvPr>
            <p:ph type="body" idx="1"/>
          </p:nvPr>
        </p:nvSpPr>
        <p:spPr>
          <a:xfrm>
            <a:off x="838200" y="1884363"/>
            <a:ext cx="4765158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Expression transfer between source and target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Detects key expression features and translates them onto video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7766740" y="5496908"/>
            <a:ext cx="40911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https://www.youtube.com/watch?v=ohmajJTcpNk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6993" y="1690688"/>
            <a:ext cx="5243974" cy="3764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Facial Manipulation Models – Neural Textures</a:t>
            </a:r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body" idx="1"/>
          </p:nvPr>
        </p:nvSpPr>
        <p:spPr>
          <a:xfrm>
            <a:off x="838200" y="1884363"/>
            <a:ext cx="4765158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Renders 3D model of object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Rasterizes texture of object using UV-Map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Neural renderer projects texture onto 3D model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6768" y="1742656"/>
            <a:ext cx="6128656" cy="33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/>
          <p:nvPr/>
        </p:nvSpPr>
        <p:spPr>
          <a:xfrm>
            <a:off x="7987315" y="5136498"/>
            <a:ext cx="408316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https://www.youtube.com/watch?v=z-pVip6WeyY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Baseline Models</a:t>
            </a:r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838199" y="1884363"/>
            <a:ext cx="9273363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MesoInception4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Squared Error Loss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Resnet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2 class cross entropy loss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Xception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2 class cross entropy loss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CNN trained on Augmented Data</a:t>
            </a:r>
            <a:endParaRPr/>
          </a:p>
        </p:txBody>
      </p:sp>
      <p:pic>
        <p:nvPicPr>
          <p:cNvPr id="244" name="Google Shape;244;p25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1932" y="1022510"/>
            <a:ext cx="3890070" cy="487776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/>
          <p:nvPr/>
        </p:nvSpPr>
        <p:spPr>
          <a:xfrm>
            <a:off x="7141932" y="5878502"/>
            <a:ext cx="4114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Afchar et al. “MesoNet: a Compact Facial Video Forgery Detection Network”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10.1109/WIFS.2018.8630761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– fig. 4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What Properties of Fake Images Transfer Between Models – Heat Map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252" name="Google Shape;252;p28" descr="A group of people posing for the camera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01441" y="1690688"/>
            <a:ext cx="6773883" cy="434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/>
          <p:nvPr/>
        </p:nvSpPr>
        <p:spPr>
          <a:xfrm>
            <a:off x="5624945" y="5840879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 et al. “What makes fake images detectable? Understanding properties that generalize”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arxiv:2008.10588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fig. 3</a:t>
            </a:r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838200" y="1884363"/>
            <a:ext cx="4410694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Predominately hair and background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Generative Adversarial Networks</a:t>
            </a: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67" name="Google Shape;67;p5"/>
          <p:cNvSpPr txBox="1"/>
          <p:nvPr/>
        </p:nvSpPr>
        <p:spPr>
          <a:xfrm>
            <a:off x="838200" y="1925197"/>
            <a:ext cx="3897086" cy="393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39725" marR="0" lvl="0" indent="-33972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2"/>
              <a:buFont typeface="Arial"/>
              <a:buChar char="•"/>
            </a:pPr>
            <a:r>
              <a:rPr lang="en-US" sz="1572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endParaRPr/>
          </a:p>
          <a:p>
            <a:pPr marL="796925" marR="0" lvl="1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Arial"/>
              <a:buChar char="•"/>
            </a:pPr>
            <a:r>
              <a:rPr lang="en-US" sz="138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Generates synthetic data to try to fool the Discriminator</a:t>
            </a:r>
            <a:endParaRPr/>
          </a:p>
          <a:p>
            <a:pPr marL="796925" marR="0" lvl="1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Arial"/>
              <a:buChar char="•"/>
            </a:pPr>
            <a:r>
              <a:rPr lang="en-US" sz="138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   Latent Random Variable (z)</a:t>
            </a:r>
            <a:endParaRPr/>
          </a:p>
          <a:p>
            <a:pPr marL="796925" marR="0" lvl="1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Arial"/>
              <a:buChar char="•"/>
            </a:pPr>
            <a:r>
              <a:rPr lang="en-US" sz="138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Synthetic Data</a:t>
            </a:r>
            <a:endParaRPr/>
          </a:p>
          <a:p>
            <a:pPr marL="1254125" marR="0" lvl="2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Arial"/>
              <a:buChar char="•"/>
            </a:pPr>
            <a:r>
              <a:rPr lang="en-US" sz="138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Learns to output data with high probability of belonging to ground truth dataset (the problem domain)</a:t>
            </a:r>
            <a:endParaRPr/>
          </a:p>
          <a:p>
            <a:pPr marL="339725" marR="0" lvl="0" indent="-33972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2"/>
              <a:buFont typeface="Arial"/>
              <a:buChar char="•"/>
            </a:pPr>
            <a:r>
              <a:rPr lang="en-US" sz="1572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endParaRPr/>
          </a:p>
          <a:p>
            <a:pPr marL="796925" marR="0" lvl="1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Arial"/>
              <a:buChar char="•"/>
            </a:pPr>
            <a:r>
              <a:rPr lang="en-US" sz="138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Classifies whether an instance of data is ”real” or not</a:t>
            </a:r>
            <a:endParaRPr/>
          </a:p>
          <a:p>
            <a:pPr marL="796925" marR="0" lvl="1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Arial"/>
              <a:buChar char="•"/>
            </a:pPr>
            <a:r>
              <a:rPr lang="en-US" sz="138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   data of interest</a:t>
            </a:r>
            <a:endParaRPr/>
          </a:p>
          <a:p>
            <a:pPr marL="796925" marR="0" lvl="1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Arial"/>
              <a:buChar char="•"/>
            </a:pPr>
            <a:r>
              <a:rPr lang="en-US" sz="138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classification of real/not real</a:t>
            </a:r>
            <a:endParaRPr/>
          </a:p>
          <a:p>
            <a:pPr marL="339725" marR="0" lvl="0" indent="-33972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2"/>
              <a:buFont typeface="Arial"/>
              <a:buChar char="•"/>
            </a:pPr>
            <a:r>
              <a:rPr lang="en-US" sz="1572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Minimax Game</a:t>
            </a:r>
            <a:endParaRPr/>
          </a:p>
          <a:p>
            <a:pPr marL="796925" marR="0" lvl="1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Arial"/>
              <a:buChar char="•"/>
            </a:pPr>
            <a:r>
              <a:rPr lang="en-US" sz="138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Generator and Discriminator engage in a two-player zero-sum game</a:t>
            </a:r>
            <a:endParaRPr/>
          </a:p>
          <a:p>
            <a:pPr marL="796925" marR="0" lvl="1" indent="-33972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7"/>
              <a:buFont typeface="Arial"/>
              <a:buChar char="•"/>
            </a:pPr>
            <a:r>
              <a:rPr lang="en-US" sz="138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“game” ends when the discriminator can get no better than chance (50% accuracy)</a:t>
            </a:r>
            <a:endParaRPr/>
          </a:p>
          <a:p>
            <a:pPr marL="339725" marR="0" lvl="0" indent="-2222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endParaRPr sz="185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9725" marR="0" lvl="0" indent="-9302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85"/>
              <a:buFont typeface="Arial"/>
              <a:buNone/>
            </a:pPr>
            <a:endParaRPr sz="3884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9725" marR="0" lvl="0" indent="-81279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70"/>
              <a:buFont typeface="Arial"/>
              <a:buNone/>
            </a:pPr>
            <a:endParaRPr sz="407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6004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30"/>
              <a:buFont typeface="Arial"/>
              <a:buNone/>
            </a:pPr>
            <a:endParaRPr sz="333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5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7062" y="2321770"/>
            <a:ext cx="7054556" cy="3146748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 txBox="1"/>
          <p:nvPr/>
        </p:nvSpPr>
        <p:spPr>
          <a:xfrm>
            <a:off x="6088083" y="5206908"/>
            <a:ext cx="54956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Ecker “Deep Learning for Autonomous Systems at NASA Langley Research Center</a:t>
            </a:r>
            <a:r>
              <a:rPr lang="en-US"/>
              <a:t>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What Properties of Fake Images Transfer Between Models – Segmentation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5624945" y="5840879"/>
            <a:ext cx="60960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 et al. “What makes fake images detectable? Understanding properties that generalize”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arxiv:2008.10588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fig. 4</a:t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838200" y="1884363"/>
            <a:ext cx="4410694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Predominantly</a:t>
            </a: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hair and background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Clothes, skin, and brows also indicative</a:t>
            </a:r>
            <a:endParaRPr/>
          </a:p>
          <a:p>
            <a:pPr marL="285750" marR="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Boundaries are highly represented</a:t>
            </a:r>
            <a:endParaRPr/>
          </a:p>
          <a:p>
            <a:pPr marL="285750" marR="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p29" descr="Timelin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484073" y="1690700"/>
            <a:ext cx="5964000" cy="41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What Properties of Fake Images Transfer Between Models – Finetuning PGAN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>
            <a:off x="838199" y="4749175"/>
            <a:ext cx="10758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 et al. “What makes fake images detectable? Understanding properties that generalize”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arxiv:2008.10588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fig. 6</a:t>
            </a:r>
            <a:endParaRPr/>
          </a:p>
        </p:txBody>
      </p:sp>
      <p:pic>
        <p:nvPicPr>
          <p:cNvPr id="271" name="Google Shape;271;p31" descr="Chart, bar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094393"/>
            <a:ext cx="10515600" cy="255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Identifying Properties of Facial Manipulation Models which Transfer</a:t>
            </a:r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278" name="Google Shape;278;p33" descr="Chart, bar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738018"/>
            <a:ext cx="10515600" cy="38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/>
          <p:nvPr/>
        </p:nvSpPr>
        <p:spPr>
          <a:xfrm>
            <a:off x="838203" y="5702550"/>
            <a:ext cx="1155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 et al. “What makes fake images detectable? Understanding properties that generalize”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arxiv:2008.10588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fig. 7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Complex Textures Contribute Most to Detecting Generative Images</a:t>
            </a:r>
            <a:endParaRPr/>
          </a:p>
        </p:txBody>
      </p:sp>
      <p:sp>
        <p:nvSpPr>
          <p:cNvPr id="285" name="Google Shape;28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286" name="Google Shape;286;p34"/>
          <p:cNvSpPr txBox="1">
            <a:spLocks noGrp="1"/>
          </p:cNvSpPr>
          <p:nvPr>
            <p:ph type="body" idx="1"/>
          </p:nvPr>
        </p:nvSpPr>
        <p:spPr>
          <a:xfrm>
            <a:off x="838200" y="1884363"/>
            <a:ext cx="10515600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Experiments show that patches local to complex textures are highly represented in accurate classification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Hair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Background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Boundaries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GAN generated images can not overcome uncanny valley effect in loss signal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55CD-CAEF-3F46-A687-718573BF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Shared Difficulty in Generating Complex Textures Hints at Classification Generalization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43A9D-11A2-D147-9532-125AE1BB7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share difficulty generating realistic complex textures</a:t>
            </a:r>
          </a:p>
          <a:p>
            <a:r>
              <a:rPr lang="en-US" dirty="0"/>
              <a:t>Due to the adversarial nature of GANs, a classifier remains effective only until a generator is trained against it</a:t>
            </a:r>
          </a:p>
          <a:p>
            <a:r>
              <a:rPr lang="en-US" dirty="0"/>
              <a:t>Visualizing where classifiers identify these difficulties provides a way to anticipate where future generators may seek to improve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13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Sources</a:t>
            </a:r>
            <a:endParaRPr/>
          </a:p>
        </p:txBody>
      </p:sp>
      <p:sp>
        <p:nvSpPr>
          <p:cNvPr id="292" name="Google Shape;29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293" name="Google Shape;293;p4"/>
          <p:cNvSpPr txBox="1">
            <a:spLocks noGrp="1"/>
          </p:cNvSpPr>
          <p:nvPr>
            <p:ph type="body" idx="1"/>
          </p:nvPr>
        </p:nvSpPr>
        <p:spPr>
          <a:xfrm>
            <a:off x="838200" y="1884363"/>
            <a:ext cx="10515600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Chai, L. et al. “What makes fake images detectable? Understanding properties that generalize.” </a:t>
            </a:r>
            <a:r>
              <a:rPr lang="en-US" sz="1540" i="1"/>
              <a:t>ArXiv</a:t>
            </a:r>
            <a:r>
              <a:rPr lang="en-US" sz="1540"/>
              <a:t> abs/2008.10588 (2020): n. pag.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Yu, N., Davis, L.S., Fritz, M.: Attributing fake images to gans: Learning and analyzing gan fingerprints. In: Proceedings of the IEEE International Conference on Computer Vision. pp. 7556–7566 (2019) 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Ecker, James E. “Deep Learning for Autonomous Systems at NASA Langley Research Center”, presentation to UNM Mechanical Engineering (2020)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Zhang, Han et al. “StackGAN: Text to Photo-Realistic Image Synthesis with Stacked Generative Adversarial Networks.” </a:t>
            </a:r>
            <a:r>
              <a:rPr lang="en-US" sz="1540" i="1"/>
              <a:t>2017 IEEE International Conference on Computer Vision (ICCV)</a:t>
            </a:r>
            <a:r>
              <a:rPr lang="en-US" sz="1540"/>
              <a:t> (2017): 5908-5916.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Zakharov, E. et al. “Few-Shot Adversarial Learning of Realistic Neural Talking Head Models.” </a:t>
            </a:r>
            <a:r>
              <a:rPr lang="en-US" sz="1540" i="1"/>
              <a:t>2019 IEEE/CVF International Conference on Computer Vision (ICCV)</a:t>
            </a:r>
            <a:r>
              <a:rPr lang="en-US" sz="1540"/>
              <a:t> (2019): 9458-9467.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Huh, Minyoung et al. “Fighting Fake News: Image Splice Detection via Learned Self-Consistency.” </a:t>
            </a:r>
            <a:r>
              <a:rPr lang="en-US" sz="1540" i="1"/>
              <a:t>ECCV</a:t>
            </a:r>
            <a:r>
              <a:rPr lang="en-US" sz="1540"/>
              <a:t> (2018).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Popescu, A.C., Farid, H.: Exposing digital forgeries by detecting duplicated image regions. Dept. Comput. Sci., Dartmouth College, Tech. Rep. TR2004-515 pp. 1–11 (2004) 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Popescu,A.C.,Farid,H.:Exposing digital forgeries by detecting traces of resampling. IEEE Transactions on signal processing 53(2), 758–767 (2005)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Popescu, A.C., Farid, H.: Exposing digital forgeries in color filter array interpolated images. IEEE Transactions on Signal Processing 53(10), 3948–3959 (2005) </a:t>
            </a:r>
            <a:endParaRPr/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540"/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540"/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540"/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54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Sources continued</a:t>
            </a:r>
            <a:endParaRPr/>
          </a:p>
        </p:txBody>
      </p:sp>
      <p:sp>
        <p:nvSpPr>
          <p:cNvPr id="299" name="Google Shape;299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300" name="Google Shape;300;p51"/>
          <p:cNvSpPr txBox="1">
            <a:spLocks noGrp="1"/>
          </p:cNvSpPr>
          <p:nvPr>
            <p:ph type="body" idx="1"/>
          </p:nvPr>
        </p:nvSpPr>
        <p:spPr>
          <a:xfrm>
            <a:off x="838200" y="1884363"/>
            <a:ext cx="10515600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Zhou, Peng et al. “Two-Stream Neural Networks for Tampered Face Detection.” </a:t>
            </a:r>
            <a:r>
              <a:rPr lang="en-US" sz="1540" i="1"/>
              <a:t>2017 IEEE Conference on Computer Vision and Pattern Recognition Workshops (CVPRW)</a:t>
            </a:r>
            <a:r>
              <a:rPr lang="en-US" sz="1540"/>
              <a:t>(2017): 1831-1839.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Zhang, X. et al. “Detecting and Simulating Artifacts in GAN Fake Images.” </a:t>
            </a:r>
            <a:r>
              <a:rPr lang="en-US" sz="1540" i="1"/>
              <a:t>2019 IEEE International Workshop on Information Forensics and Security (WIFS)</a:t>
            </a:r>
            <a:r>
              <a:rPr lang="en-US" sz="1540"/>
              <a:t> (2019): 1-6.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Xuan, Xinsheng et al. “On the generalization of GAN image forensics.” </a:t>
            </a:r>
            <a:r>
              <a:rPr lang="en-US" sz="1540" i="1"/>
              <a:t>ArXiv</a:t>
            </a:r>
            <a:r>
              <a:rPr lang="en-US" sz="1540"/>
              <a:t>abs/1902.11153 (2019): n. pag.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Wang, Shengyu et al. “CNN-Generated Images Are Surprisingly Easy to Spot… for Now.” </a:t>
            </a:r>
            <a:r>
              <a:rPr lang="en-US" sz="1540" i="1"/>
              <a:t>2020 IEEE/CVF Conference on Computer Vision and Pattern Recognition (CVPR)</a:t>
            </a:r>
            <a:r>
              <a:rPr lang="en-US" sz="1540"/>
              <a:t> (2020): 8692-8701.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Cozzolino, D. et al. “ForensicTransfer: Weakly-supervised Domain Adaptation for Forgery Detection.” </a:t>
            </a:r>
            <a:r>
              <a:rPr lang="en-US" sz="1540" i="1"/>
              <a:t>ArXiv</a:t>
            </a:r>
            <a:r>
              <a:rPr lang="en-US" sz="1540"/>
              <a:t> abs/1812.02510 (2018): n. pag.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Karras, Tero et al. “Progressive Growing of GANs for Improved Quality, Stability, and Variation.” </a:t>
            </a:r>
            <a:r>
              <a:rPr lang="en-US" sz="1540" i="1"/>
              <a:t>ArXiv</a:t>
            </a:r>
            <a:r>
              <a:rPr lang="en-US" sz="1540"/>
              <a:t> abs/1710.10196 (2018): n. pag.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Karras, Tero et al. “A Style-Based Generator Architecture for Generative Adversarial Networks.” </a:t>
            </a:r>
            <a:r>
              <a:rPr lang="en-US" sz="1540" i="1"/>
              <a:t>2019 IEEE/CVF Conference on Computer Vision and Pattern Recognition (CVPR)</a:t>
            </a:r>
            <a:r>
              <a:rPr lang="en-US" sz="1540"/>
              <a:t> (2019): 4396-4405.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Kingma, Diederik P. and Prafulla Dhariwal. “Glow: Generative Flow with Invertible 1x1 Convolutions.” </a:t>
            </a:r>
            <a:r>
              <a:rPr lang="en-US" sz="1540" i="1"/>
              <a:t>ArXiv</a:t>
            </a:r>
            <a:r>
              <a:rPr lang="en-US" sz="1540"/>
              <a:t> abs/1807.03039 (2018): n. pag.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Richardson, Eitan and Yair Weiss. “On GANs and GMMs.” </a:t>
            </a:r>
            <a:r>
              <a:rPr lang="en-US" sz="1540" i="1"/>
              <a:t>NeurIPS</a:t>
            </a:r>
            <a:r>
              <a:rPr lang="en-US" sz="1540"/>
              <a:t> (2018).</a:t>
            </a:r>
            <a:endParaRPr/>
          </a:p>
          <a:p>
            <a:pPr marL="565150" lvl="0" indent="-5143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540"/>
              <a:buFont typeface="Arial"/>
              <a:buAutoNum type="arabicPeriod"/>
            </a:pPr>
            <a:r>
              <a:rPr lang="en-US" sz="1540"/>
              <a:t>Afchar, Darius et al. “MesoNet: a Compact Facial Video Forgery Detection Network.” </a:t>
            </a:r>
            <a:r>
              <a:rPr lang="en-US" sz="1540" i="1"/>
              <a:t>2018 IEEE International Workshop on Information Forensics and Security (WIFS)</a:t>
            </a:r>
            <a:r>
              <a:rPr lang="en-US" sz="1540"/>
              <a:t> (2018): 1-7.</a:t>
            </a:r>
            <a:endParaRPr/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540"/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540"/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540"/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54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64e1af42f_1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What Properties of Fake Images Transfer Between Models – Shifting Latent Variables</a:t>
            </a:r>
            <a:endParaRPr/>
          </a:p>
        </p:txBody>
      </p:sp>
      <p:sp>
        <p:nvSpPr>
          <p:cNvPr id="306" name="Google Shape;306;ga64e1af42f_1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307" name="Google Shape;307;ga64e1af42f_1_0"/>
          <p:cNvSpPr/>
          <p:nvPr/>
        </p:nvSpPr>
        <p:spPr>
          <a:xfrm>
            <a:off x="3294335" y="5201193"/>
            <a:ext cx="8266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 et al. “What makes fake images detectable? Understanding properties that generalize”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arxiv:2008.10588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- fig. 5</a:t>
            </a:r>
            <a:endParaRPr/>
          </a:p>
        </p:txBody>
      </p:sp>
      <p:pic>
        <p:nvPicPr>
          <p:cNvPr id="308" name="Google Shape;308;ga64e1af42f_1_0" descr="A group of people posing for a phot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31449" y="1964583"/>
            <a:ext cx="10929000" cy="32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64e1af42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Vanilla GAN</a:t>
            </a:r>
            <a:endParaRPr/>
          </a:p>
        </p:txBody>
      </p:sp>
      <p:sp>
        <p:nvSpPr>
          <p:cNvPr id="314" name="Google Shape;314;ga64e1af42f_0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315" name="Google Shape;315;ga64e1af42f_0_12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82" y="1330807"/>
            <a:ext cx="11794834" cy="493522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a64e1af42f_0_12"/>
          <p:cNvSpPr txBox="1"/>
          <p:nvPr/>
        </p:nvSpPr>
        <p:spPr>
          <a:xfrm>
            <a:off x="4987636" y="5849524"/>
            <a:ext cx="278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Jensen-Shannon Divergence</a:t>
            </a:r>
            <a:endParaRPr/>
          </a:p>
        </p:txBody>
      </p:sp>
      <p:sp>
        <p:nvSpPr>
          <p:cNvPr id="317" name="Google Shape;317;ga64e1af42f_0_12"/>
          <p:cNvSpPr txBox="1"/>
          <p:nvPr/>
        </p:nvSpPr>
        <p:spPr>
          <a:xfrm>
            <a:off x="8474363" y="5264748"/>
            <a:ext cx="3519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Ecker “Deep Learning for Autonomous Systems at NASA Langley Research Center</a:t>
            </a:r>
            <a:r>
              <a:rPr lang="en-US"/>
              <a:t>”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64e1af42f_0_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Introducing New Loss Function - Wasserstein (W)GAN</a:t>
            </a:r>
            <a:endParaRPr/>
          </a:p>
        </p:txBody>
      </p:sp>
      <p:sp>
        <p:nvSpPr>
          <p:cNvPr id="323" name="Google Shape;323;ga64e1af42f_0_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324" name="Google Shape;324;ga64e1af42f_0_20" descr="A picture containing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582" y="1330807"/>
            <a:ext cx="11794834" cy="493522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a64e1af42f_0_20"/>
          <p:cNvSpPr txBox="1"/>
          <p:nvPr/>
        </p:nvSpPr>
        <p:spPr>
          <a:xfrm>
            <a:off x="4987636" y="5787969"/>
            <a:ext cx="2789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Wasserstein Distance instead of Jensen-Shannon Divergence</a:t>
            </a:r>
            <a:endParaRPr/>
          </a:p>
        </p:txBody>
      </p:sp>
      <p:sp>
        <p:nvSpPr>
          <p:cNvPr id="326" name="Google Shape;326;ga64e1af42f_0_20"/>
          <p:cNvSpPr txBox="1"/>
          <p:nvPr/>
        </p:nvSpPr>
        <p:spPr>
          <a:xfrm>
            <a:off x="8474363" y="5264748"/>
            <a:ext cx="3519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Ecker “Deep Learning for Autonomous Systems at NASA Langley Research Center</a:t>
            </a:r>
            <a:r>
              <a:rPr lang="en-US"/>
              <a:t>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GAN-based Deepfakes – DeepFaceLab</a:t>
            </a: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76" name="Google Shape;76;p11" descr="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94508" y="1447944"/>
            <a:ext cx="9803100" cy="43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/>
          <p:nvPr/>
        </p:nvSpPr>
        <p:spPr>
          <a:xfrm>
            <a:off x="1115600" y="5770650"/>
            <a:ext cx="996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Zakharov et al. “Few-Shot Adversarial Learning of Realistic Neural Talking Head Models”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10.1109/ICCV.2019.00955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fig. 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64e1af42f_0_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Using a Different Model - Deep Convolutional (DC)GAN</a:t>
            </a:r>
            <a:endParaRPr/>
          </a:p>
        </p:txBody>
      </p:sp>
      <p:sp>
        <p:nvSpPr>
          <p:cNvPr id="332" name="Google Shape;332;ga64e1af42f_0_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333" name="Google Shape;333;ga64e1af42f_0_28" descr="Graphical user interfa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262972"/>
            <a:ext cx="10515600" cy="35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a64e1af42f_0_28"/>
          <p:cNvSpPr txBox="1"/>
          <p:nvPr/>
        </p:nvSpPr>
        <p:spPr>
          <a:xfrm>
            <a:off x="8474363" y="5264748"/>
            <a:ext cx="3519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Ecker “Deep Learning for Autonomous Systems at NASA Langley Research Center</a:t>
            </a:r>
            <a:r>
              <a:rPr lang="en-US"/>
              <a:t>”</a:t>
            </a:r>
            <a:endParaRPr/>
          </a:p>
        </p:txBody>
      </p:sp>
      <p:sp>
        <p:nvSpPr>
          <p:cNvPr id="335" name="Google Shape;335;ga64e1af42f_0_28"/>
          <p:cNvSpPr txBox="1"/>
          <p:nvPr/>
        </p:nvSpPr>
        <p:spPr>
          <a:xfrm>
            <a:off x="838200" y="1856509"/>
            <a:ext cx="27546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Networks (CNN) instead of Multi-Layer Perceptrons (MLP)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64e1af42f_0_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Text to Image - Stack GAN</a:t>
            </a:r>
            <a:endParaRPr/>
          </a:p>
        </p:txBody>
      </p:sp>
      <p:sp>
        <p:nvSpPr>
          <p:cNvPr id="341" name="Google Shape;341;ga64e1af42f_0_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342" name="Google Shape;342;ga64e1af42f_0_36" descr="Graphical user interface, 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92482" y="1510367"/>
            <a:ext cx="9606900" cy="43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a64e1af42f_0_36"/>
          <p:cNvSpPr/>
          <p:nvPr/>
        </p:nvSpPr>
        <p:spPr>
          <a:xfrm>
            <a:off x="3336966" y="5833130"/>
            <a:ext cx="74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Zhang et al. “StackGAN: Text to Photo-Realistic Image Synthesis with Stacked Generative Adversarial Networks”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10.1109/ICCV.2017.629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fig. 2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64e1af42f_0_43"/>
          <p:cNvSpPr txBox="1">
            <a:spLocks noGrp="1"/>
          </p:cNvSpPr>
          <p:nvPr>
            <p:ph type="title"/>
          </p:nvPr>
        </p:nvSpPr>
        <p:spPr>
          <a:xfrm>
            <a:off x="838200" y="2449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000"/>
              <a:t>Stack GAN Creates Realistic Images in Two Stages</a:t>
            </a:r>
            <a:endParaRPr sz="4000"/>
          </a:p>
        </p:txBody>
      </p:sp>
      <p:sp>
        <p:nvSpPr>
          <p:cNvPr id="349" name="Google Shape;349;ga64e1af42f_0_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350" name="Google Shape;350;ga64e1af42f_0_43" descr="A close up of a bird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16859" y="1570474"/>
            <a:ext cx="7958400" cy="22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a64e1af42f_0_43" descr="A close up of a flow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6859" y="3881140"/>
            <a:ext cx="7958281" cy="221063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a64e1af42f_0_43"/>
          <p:cNvSpPr txBox="1"/>
          <p:nvPr/>
        </p:nvSpPr>
        <p:spPr>
          <a:xfrm>
            <a:off x="6726712" y="6079631"/>
            <a:ext cx="363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https://github.com/hanzhanggit/StackGAN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Datasets - CelebA Dataset</a:t>
            </a:r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144" name="Google Shape;144;p35" descr="A group of people posing for a phot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902396" y="1479154"/>
            <a:ext cx="6182365" cy="432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5"/>
          <p:cNvSpPr txBox="1"/>
          <p:nvPr/>
        </p:nvSpPr>
        <p:spPr>
          <a:xfrm>
            <a:off x="838200" y="1584921"/>
            <a:ext cx="5408221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202,599 celebrity images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 attribute annotations each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landmark locations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10,177 identities</a:t>
            </a:r>
            <a:endParaRPr/>
          </a:p>
        </p:txBody>
      </p:sp>
      <p:sp>
        <p:nvSpPr>
          <p:cNvPr id="146" name="Google Shape;146;p35"/>
          <p:cNvSpPr/>
          <p:nvPr/>
        </p:nvSpPr>
        <p:spPr>
          <a:xfrm>
            <a:off x="7882276" y="5801927"/>
            <a:ext cx="407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http://mmlab.ie.cuhk.edu.hk/projects/CelebA.html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1857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Datasets – CelebA-HQ Dataset</a:t>
            </a:r>
            <a:endParaRPr/>
          </a:p>
        </p:txBody>
      </p:sp>
      <p:sp>
        <p:nvSpPr>
          <p:cNvPr id="152" name="Google Shape;152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153" name="Google Shape;153;p48"/>
          <p:cNvSpPr txBox="1"/>
          <p:nvPr/>
        </p:nvSpPr>
        <p:spPr>
          <a:xfrm>
            <a:off x="838200" y="1690688"/>
            <a:ext cx="4788714" cy="412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30,000 high resolution celebrity images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 mask of facial attributes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512px resolution</a:t>
            </a:r>
            <a:endParaRPr/>
          </a:p>
        </p:txBody>
      </p:sp>
      <p:sp>
        <p:nvSpPr>
          <p:cNvPr id="154" name="Google Shape;154;p48"/>
          <p:cNvSpPr/>
          <p:nvPr/>
        </p:nvSpPr>
        <p:spPr>
          <a:xfrm>
            <a:off x="7668520" y="4818062"/>
            <a:ext cx="437491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https://github.com/switchablenorms/CelebAMask-HQ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8" descr="A picture containing photo, colorful, colored, pos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902543" y="2039937"/>
            <a:ext cx="6054888" cy="2778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629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Datasets – Flickr-Faces-HQ (FFHQ) Dataset</a:t>
            </a:r>
            <a:endParaRPr/>
          </a:p>
        </p:txBody>
      </p:sp>
      <p:sp>
        <p:nvSpPr>
          <p:cNvPr id="161" name="Google Shape;161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162" name="Google Shape;162;p49"/>
          <p:cNvSpPr txBox="1"/>
          <p:nvPr/>
        </p:nvSpPr>
        <p:spPr>
          <a:xfrm>
            <a:off x="838200" y="1690688"/>
            <a:ext cx="4788714" cy="412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70,000 high resolution celebrity images</a:t>
            </a:r>
            <a:endParaRPr/>
          </a:p>
          <a:p>
            <a: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variation in age, ethnicity, image background</a:t>
            </a:r>
            <a:endParaRPr/>
          </a:p>
        </p:txBody>
      </p:sp>
      <p:sp>
        <p:nvSpPr>
          <p:cNvPr id="163" name="Google Shape;163;p49"/>
          <p:cNvSpPr/>
          <p:nvPr/>
        </p:nvSpPr>
        <p:spPr>
          <a:xfrm>
            <a:off x="8880765" y="5426868"/>
            <a:ext cx="321915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https://github.com/NVlabs/ffhq-dataset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49" descr="A group of people posing for the camera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814953" y="2312392"/>
            <a:ext cx="6131624" cy="3114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043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Datasets – FaceForensics++</a:t>
            </a:r>
            <a:endParaRPr/>
          </a:p>
        </p:txBody>
      </p:sp>
      <p:sp>
        <p:nvSpPr>
          <p:cNvPr id="170" name="Google Shape;170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171" name="Google Shape;171;p5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519238"/>
            <a:ext cx="5769947" cy="432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50"/>
          <p:cNvSpPr txBox="1"/>
          <p:nvPr/>
        </p:nvSpPr>
        <p:spPr>
          <a:xfrm>
            <a:off x="838200" y="1690688"/>
            <a:ext cx="4788714" cy="4126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406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 original video sequences</a:t>
            </a:r>
            <a:endParaRPr/>
          </a:p>
          <a:p>
            <a:pPr marL="914400" marR="0" lvl="1" indent="-3810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manipulated by</a:t>
            </a:r>
            <a:endParaRPr/>
          </a:p>
          <a:p>
            <a:pPr marL="1371600" marR="0" lvl="2" indent="-355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Deepfakes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Face2Face</a:t>
            </a:r>
            <a:endParaRPr/>
          </a:p>
          <a:p>
            <a:pPr marL="1371600" marR="0" lvl="2" indent="-355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FaceSwap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55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NeuralTextures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Sourced from Youtube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06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 pretrained Deepfakes models</a:t>
            </a:r>
            <a:endParaRPr/>
          </a:p>
        </p:txBody>
      </p:sp>
      <p:sp>
        <p:nvSpPr>
          <p:cNvPr id="173" name="Google Shape;173;p50"/>
          <p:cNvSpPr/>
          <p:nvPr/>
        </p:nvSpPr>
        <p:spPr>
          <a:xfrm>
            <a:off x="8409552" y="5842000"/>
            <a:ext cx="34563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https://github.com/ondyari/FaceForensics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32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DeepFaceLab Creates Realistic Face Swaps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2961378" y="5143500"/>
            <a:ext cx="506152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https://www.youtube.com/watch?v=xr5FHd0AdlQ</a:t>
            </a:r>
            <a:r>
              <a:rPr lang="en-US" dirty="0"/>
              <a:t> </a:t>
            </a:r>
            <a:endParaRPr lang="en-US" sz="1400" b="0" i="0" u="sng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Online Media 3" descr="Примерим Навального в качестве президента">
            <a:hlinkClick r:id="" action="ppaction://media"/>
            <a:extLst>
              <a:ext uri="{FF2B5EF4-FFF2-40B4-BE49-F238E27FC236}">
                <a16:creationId xmlns:a16="http://schemas.microsoft.com/office/drawing/2014/main" id="{BF8B5707-1204-3A43-A268-B28E50450E1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048000" y="1714500"/>
            <a:ext cx="609600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How Would We Learn to Detect Generative Data? (Yu et al.)</a:t>
            </a: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838200" y="1884363"/>
            <a:ext cx="4472709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Image Fingerprints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Feature Vector encoded from generated image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Model Fingerprints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Representation vector which interacts with each image generated by its respective model</a:t>
            </a:r>
            <a:endParaRPr/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93" name="Google Shape;93;p13" descr="Graphical user interface, text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4687" y="980872"/>
            <a:ext cx="5659113" cy="496020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/>
          <p:nvPr/>
        </p:nvSpPr>
        <p:spPr>
          <a:xfrm>
            <a:off x="5694687" y="5898319"/>
            <a:ext cx="61157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Huh, Minyoung et al. “Fighting Fake News: Image Splice Detection via Learned Self-Consistency.” </a:t>
            </a:r>
            <a:r>
              <a:rPr lang="en-US" u="sng">
                <a:solidFill>
                  <a:schemeClr val="hlink"/>
                </a:solidFill>
                <a:hlinkClick r:id="rId4"/>
              </a:rPr>
              <a:t>10.1007/978-3-030-01252-6_7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fig. 7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959"/>
              <a:t>How Would We Learn to Automatically Detect Generative Data? Predicting Metadata Divergence (Huh et al.)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838200" y="1884363"/>
            <a:ext cx="5100782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380"/>
              <a:t>Train model on dataset of unmanipulated, unlabeled images</a:t>
            </a:r>
            <a:endParaRPr/>
          </a:p>
          <a:p>
            <a:pPr marL="457200" lvl="0" indent="-4064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380"/>
              <a:t>Model takes two patches from two input images</a:t>
            </a:r>
            <a:endParaRPr/>
          </a:p>
          <a:p>
            <a:pPr marL="914400" lvl="1" indent="-3810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40"/>
              <a:t>Predicts EXIF metadata attributes</a:t>
            </a:r>
            <a:endParaRPr/>
          </a:p>
          <a:p>
            <a:pPr marL="914400" lvl="1" indent="-3810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40"/>
              <a:t>Results show that attributes related to imaging pipeline are predictable</a:t>
            </a:r>
            <a:endParaRPr/>
          </a:p>
          <a:p>
            <a:pPr marL="457200" lvl="0" indent="-4064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380"/>
              <a:t>Trained model performs pair-wise metadata consistency prediction between patches</a:t>
            </a:r>
            <a:endParaRPr/>
          </a:p>
          <a:p>
            <a:pPr marL="914400" lvl="1" indent="-3810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40"/>
              <a:t>Generates Affinity Matrix</a:t>
            </a:r>
            <a:endParaRPr/>
          </a:p>
          <a:p>
            <a:pPr marL="457200" lvl="0" indent="-4064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380"/>
              <a:t>Visualize inconsistent patches to show probable manipulated region</a:t>
            </a:r>
            <a:endParaRPr/>
          </a:p>
          <a:p>
            <a:pPr marL="45720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380"/>
          </a:p>
        </p:txBody>
      </p:sp>
      <p:pic>
        <p:nvPicPr>
          <p:cNvPr id="102" name="Google Shape;102;p14" descr="A picture containing graphical user interfa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884363"/>
            <a:ext cx="5630604" cy="31397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7699168" y="4623354"/>
            <a:ext cx="5838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https://www.youtube.com/watch?v=lmOejdhSio0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838200" y="57958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600"/>
              <a:t>How Would We Learn to Automatically Detect Generative Data? Other Low-level Attributes (Popescu et al.)</a:t>
            </a:r>
            <a:br>
              <a:rPr lang="en-US" sz="3959"/>
            </a:br>
            <a:endParaRPr sz="3959"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838200" y="1884363"/>
            <a:ext cx="5100782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1750"/>
              <a:t>Detecting duplicated image regions [7]</a:t>
            </a:r>
            <a:endParaRPr/>
          </a:p>
          <a:p>
            <a:pPr marL="914400" lvl="1" indent="-3810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1500"/>
              <a:t>Project the image into a reduced dimension representation by performing Principal Component Analysis (PCA) on discretized image blocks</a:t>
            </a:r>
            <a:endParaRPr/>
          </a:p>
          <a:p>
            <a:pPr marL="914400" lvl="1" indent="-3810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1500"/>
              <a:t>Sort the blocks lexicographically and identify equivalent offsets</a:t>
            </a:r>
            <a:endParaRPr/>
          </a:p>
          <a:p>
            <a:pPr marL="457200" lvl="0" indent="-4064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1750"/>
              <a:t>Detecting traces of resampling [8]</a:t>
            </a:r>
            <a:endParaRPr/>
          </a:p>
          <a:p>
            <a:pPr marL="914400" lvl="1" indent="-3810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1500"/>
              <a:t>Correlation signals are introduced into images when they are resampled</a:t>
            </a:r>
            <a:endParaRPr/>
          </a:p>
          <a:p>
            <a:pPr marL="914400" lvl="1" indent="-3810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1500"/>
              <a:t>Correlations between neighbors can be detected via the Expectation Maximization (EM) algorithm</a:t>
            </a:r>
            <a:endParaRPr/>
          </a:p>
          <a:p>
            <a:pPr marL="457200" lvl="0" indent="-4064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1750"/>
              <a:t>Color Filter Array (CFA) Interpolation [9]</a:t>
            </a:r>
            <a:endParaRPr/>
          </a:p>
          <a:p>
            <a:pPr marL="914400" lvl="1" indent="-3810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1500"/>
              <a:t>Tampered images lose information introduced when camera interpolates RGB</a:t>
            </a:r>
            <a:endParaRPr/>
          </a:p>
          <a:p>
            <a:pPr marL="914400" lvl="1" indent="-3810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1500"/>
              <a:t>The form of correlations and which neighbors are correlated are simultaneously predicted via Expectation Maximization (EM) algorithm </a:t>
            </a:r>
            <a:endParaRPr/>
          </a:p>
          <a:p>
            <a:pPr marL="9144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sz="1500"/>
          </a:p>
          <a:p>
            <a:pPr marL="1371600" lvl="2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</a:pPr>
            <a:endParaRPr sz="1250"/>
          </a:p>
          <a:p>
            <a:pPr marL="914400" lvl="1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sz="1500"/>
          </a:p>
          <a:p>
            <a:pPr marL="508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750"/>
          </a:p>
        </p:txBody>
      </p:sp>
      <p:pic>
        <p:nvPicPr>
          <p:cNvPr id="111" name="Google Shape;111;p15" descr="A picture containing photo, sitting, car, se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4624" y="1461800"/>
            <a:ext cx="1774525" cy="489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8760400" y="5028175"/>
            <a:ext cx="2500500" cy="12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Popescu et al.: Exposing digital forgeries by detecting traces of resampling”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10.1109/TSP.2004.839932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fig. 9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Can Detectors Transfer Knowledge and Generalize?</a:t>
            </a: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838200" y="1884363"/>
            <a:ext cx="10515600" cy="432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590"/>
              <a:t>Preprocessing</a:t>
            </a:r>
            <a:endParaRPr/>
          </a:p>
          <a:p>
            <a:pPr marL="914400" lvl="1" indent="-3810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220"/>
              <a:t>Spectral features emitted by up-sampling components in GANs can be used to train a classifier [11] </a:t>
            </a:r>
            <a:endParaRPr/>
          </a:p>
          <a:p>
            <a:pPr marL="914400" lvl="1" indent="-3810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220"/>
              <a:t>Adding blur and random noise to both real and fake images can force a classifier to learn the intrinsic details of each class [12] </a:t>
            </a:r>
            <a:endParaRPr/>
          </a:p>
          <a:p>
            <a:pPr marL="457200" lvl="0" indent="-406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590"/>
              <a:t>Augmentation</a:t>
            </a:r>
            <a:endParaRPr/>
          </a:p>
          <a:p>
            <a:pPr marL="914400" lvl="1" indent="-3810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220"/>
              <a:t>Augmenting images by adding blur and formatting to JPEG with randomly selected qualities a classifier can effectively detect fake images from various generative models [13] </a:t>
            </a:r>
            <a:endParaRPr/>
          </a:p>
          <a:p>
            <a:pPr marL="457200" lvl="0" indent="-406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2590"/>
              <a:t>Architecture</a:t>
            </a:r>
            <a:endParaRPr/>
          </a:p>
          <a:p>
            <a:pPr marL="914400" lvl="1" indent="-3810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220"/>
              <a:t>A bottlenecked autoencoder can express different embeddings for real and fake images [14] </a:t>
            </a:r>
            <a:endParaRPr/>
          </a:p>
          <a:p>
            <a:pPr marL="9144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sz="2220"/>
          </a:p>
          <a:p>
            <a:pPr marL="9144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endParaRPr sz="22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3800"/>
              <a:t>Patch-based Classifier with Limited Receptive Fields</a:t>
            </a:r>
            <a:endParaRPr/>
          </a:p>
        </p:txBody>
      </p:sp>
      <p:sp>
        <p:nvSpPr>
          <p:cNvPr id="125" name="Google Shape;12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Jim Ecker | jecke004@odu.edu |     @jimmy_ecker</a:t>
            </a:r>
            <a:endParaRPr/>
          </a:p>
        </p:txBody>
      </p:sp>
      <p:pic>
        <p:nvPicPr>
          <p:cNvPr id="126" name="Google Shape;126;p2" descr="A picture containing diagra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55408" y="2408773"/>
            <a:ext cx="6193590" cy="205646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 txBox="1"/>
          <p:nvPr/>
        </p:nvSpPr>
        <p:spPr>
          <a:xfrm>
            <a:off x="838200" y="1574093"/>
            <a:ext cx="4851400" cy="43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3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Truncating a model earlier reduces receptive field</a:t>
            </a:r>
            <a:endParaRPr/>
          </a:p>
          <a:p>
            <a:pPr marL="742950" marR="0" lvl="1" indent="-28575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Xception</a:t>
            </a:r>
            <a:endParaRPr sz="204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0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Resnet</a:t>
            </a:r>
            <a:endParaRPr/>
          </a:p>
          <a:p>
            <a:pPr marL="285750" marR="0" lvl="2" indent="-15875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2" indent="-28575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3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a 1x1 conv layer after truncation provides real/fake classification</a:t>
            </a:r>
            <a:endParaRPr/>
          </a:p>
          <a:p>
            <a:pPr marL="285750" marR="0" lvl="2" indent="-15875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38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2" indent="-28575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3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Patch slides across image and cross entropy is applied to each patch</a:t>
            </a:r>
            <a:endParaRPr/>
          </a:p>
          <a:p>
            <a:pPr marL="285750" marR="0" lvl="2" indent="-15875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38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2" indent="-28575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3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model output is ensemble voting from each patch prediction</a:t>
            </a:r>
            <a:endParaRPr/>
          </a:p>
          <a:p>
            <a:pPr marL="457200" marR="0" lvl="0" indent="-228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38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"/>
          <p:cNvSpPr txBox="1"/>
          <p:nvPr/>
        </p:nvSpPr>
        <p:spPr>
          <a:xfrm>
            <a:off x="5755402" y="4465250"/>
            <a:ext cx="6193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Chai et al</a:t>
            </a:r>
            <a:r>
              <a:rPr lang="en-US" sz="1000"/>
              <a:t>.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>
                <a:solidFill>
                  <a:schemeClr val="dk1"/>
                </a:solidFill>
              </a:rPr>
              <a:t>“What makes fake images detectable? Understanding properties that generalize”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arxiv:2008.10588</a:t>
            </a:r>
            <a:r>
              <a:rPr lang="en-US" sz="1000">
                <a:solidFill>
                  <a:schemeClr val="dk1"/>
                </a:solidFill>
              </a:rPr>
              <a:t> - 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-US" sz="1000"/>
              <a:t>1</a:t>
            </a:r>
            <a:r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2713</Words>
  <Application>Microsoft Macintosh PowerPoint</Application>
  <PresentationFormat>Widescreen</PresentationFormat>
  <Paragraphs>260</Paragraphs>
  <Slides>36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What Makes Fake Images Detectable? Understanding Properties that Generalize</vt:lpstr>
      <vt:lpstr>Generative Adversarial Networks</vt:lpstr>
      <vt:lpstr>GAN-based Deepfakes – DeepFaceLab</vt:lpstr>
      <vt:lpstr>DeepFaceLab Creates Realistic Face Swaps</vt:lpstr>
      <vt:lpstr>How Would We Learn to Detect Generative Data? (Yu et al.)</vt:lpstr>
      <vt:lpstr>How Would We Learn to Automatically Detect Generative Data? Predicting Metadata Divergence (Huh et al.)</vt:lpstr>
      <vt:lpstr>How Would We Learn to Automatically Detect Generative Data? Other Low-level Attributes (Popescu et al.) </vt:lpstr>
      <vt:lpstr>Can Detectors Transfer Knowledge and Generalize?</vt:lpstr>
      <vt:lpstr>Patch-based Classifier with Limited Receptive Fields</vt:lpstr>
      <vt:lpstr>Data Preprocessing to Avoid Learning Differences in Image Formatting</vt:lpstr>
      <vt:lpstr>Fully Generative Models - Progressive (P)GAN</vt:lpstr>
      <vt:lpstr>Fully Generative Models - Style (S)GAN</vt:lpstr>
      <vt:lpstr>Fully Generative Models - Generative Flow (GLOW)</vt:lpstr>
      <vt:lpstr>Fully Generative Models - Gaussian Mixture Model (GMM) Generator</vt:lpstr>
      <vt:lpstr>Facial Manipulation Models - FaceSwap</vt:lpstr>
      <vt:lpstr>Facial Manipulation Models – Face2Face</vt:lpstr>
      <vt:lpstr>Facial Manipulation Models – Neural Textures</vt:lpstr>
      <vt:lpstr>Baseline Models</vt:lpstr>
      <vt:lpstr>What Properties of Fake Images Transfer Between Models – Heat Map</vt:lpstr>
      <vt:lpstr>What Properties of Fake Images Transfer Between Models – Segmentation</vt:lpstr>
      <vt:lpstr>What Properties of Fake Images Transfer Between Models – Finetuning PGAN</vt:lpstr>
      <vt:lpstr>Identifying Properties of Facial Manipulation Models which Transfer</vt:lpstr>
      <vt:lpstr>Complex Textures Contribute Most to Detecting Generative Images</vt:lpstr>
      <vt:lpstr>Shared Difficulty in Generating Complex Textures Hints at Classification Generalization </vt:lpstr>
      <vt:lpstr>Sources</vt:lpstr>
      <vt:lpstr>Sources continued</vt:lpstr>
      <vt:lpstr>What Properties of Fake Images Transfer Between Models – Shifting Latent Variables</vt:lpstr>
      <vt:lpstr>Vanilla GAN</vt:lpstr>
      <vt:lpstr>Introducing New Loss Function - Wasserstein (W)GAN</vt:lpstr>
      <vt:lpstr>Using a Different Model - Deep Convolutional (DC)GAN</vt:lpstr>
      <vt:lpstr>Text to Image - Stack GAN</vt:lpstr>
      <vt:lpstr>Stack GAN Creates Realistic Images in Two Stages</vt:lpstr>
      <vt:lpstr>Datasets - CelebA Dataset</vt:lpstr>
      <vt:lpstr>Datasets – CelebA-HQ Dataset</vt:lpstr>
      <vt:lpstr>Datasets – Flickr-Faces-HQ (FFHQ) Dataset</vt:lpstr>
      <vt:lpstr>Datasets – FaceForensics++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Fake Images Detectable? Understanding Properties that Generalize</dc:title>
  <dc:creator>Ecker, Jimmy</dc:creator>
  <cp:lastModifiedBy>Ecker, James E. (LARC-D332)</cp:lastModifiedBy>
  <cp:revision>2</cp:revision>
  <dcterms:created xsi:type="dcterms:W3CDTF">2020-10-15T07:50:37Z</dcterms:created>
  <dcterms:modified xsi:type="dcterms:W3CDTF">2020-10-29T18:12:13Z</dcterms:modified>
</cp:coreProperties>
</file>